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331" r:id="rId6"/>
    <p:sldId id="333" r:id="rId7"/>
    <p:sldId id="329" r:id="rId8"/>
    <p:sldId id="350" r:id="rId9"/>
    <p:sldId id="334" r:id="rId10"/>
    <p:sldId id="335" r:id="rId11"/>
    <p:sldId id="332" r:id="rId12"/>
    <p:sldId id="330" r:id="rId13"/>
    <p:sldId id="336" r:id="rId14"/>
    <p:sldId id="352" r:id="rId15"/>
    <p:sldId id="353" r:id="rId16"/>
    <p:sldId id="341" r:id="rId17"/>
    <p:sldId id="340" r:id="rId18"/>
    <p:sldId id="354" r:id="rId19"/>
    <p:sldId id="357" r:id="rId20"/>
    <p:sldId id="356" r:id="rId21"/>
    <p:sldId id="337" r:id="rId22"/>
    <p:sldId id="342" r:id="rId23"/>
    <p:sldId id="355" r:id="rId24"/>
    <p:sldId id="343" r:id="rId25"/>
    <p:sldId id="338" r:id="rId26"/>
    <p:sldId id="344" r:id="rId27"/>
    <p:sldId id="349" r:id="rId28"/>
    <p:sldId id="345" r:id="rId29"/>
    <p:sldId id="346" r:id="rId30"/>
    <p:sldId id="347" r:id="rId31"/>
    <p:sldId id="34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5262A-B989-46F5-8878-1ABFFA198B52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F592C-2CAA-4F95-B145-DA03C2C12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7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1F7D-D9D6-4407-8724-60F7EA3C5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BF636-BD8E-40AA-9C4E-DA6AE7AFC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FD770-1049-4492-BF04-7CDC801A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042B-5C37-478C-8EEB-72B10FC04F1E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B021-DBEF-4950-BAD5-4E8044A3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2E9E9-C277-4B13-A1A2-BF17942E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13AA-C45E-4BC7-8A21-AE2D61C8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2264C-D9DD-44D7-BCF8-1A5C5B4E9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006CA-4901-4723-945F-8EC8E369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29026-0244-4F26-A354-2B3C09F5D1F2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C1FE-2A31-44A5-A8D5-33DEA14A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B5358-9527-4F5A-919C-17CA1E8C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7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6BCC-50BB-475E-8E9D-CAD8800A4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CFE76-7A9A-42A1-9533-D6A00802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4248A-D07C-42AE-B8C9-790C2511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EE76-EB34-4744-A8EB-B6A210113BB9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5C727-F27E-45EC-A97E-0D4384F3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74608-C7DA-4378-816E-841AC75F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9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ACF0-FFAD-47F8-9AA3-940CC04C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76"/>
            <a:ext cx="10515600" cy="88483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5ADD7-F946-413B-84D4-8656A50F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4734"/>
            <a:ext cx="10515600" cy="52122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7DA30-6333-4305-A1A6-6520577D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B7FCC-B58F-4902-BFBD-7B1C122EA806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8815C-A203-4EC8-9BC7-B7FD79C1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355F8-201C-4C7A-8096-151D4B1F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9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F4B3-9516-472E-B03A-D7D90FC5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9A7CC-E0C5-488E-ACF3-7474AF1F4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91C55-EB48-4120-A72A-39633153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B9B5-A8CB-48B8-B227-1F82B930FE21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C4CCD-8044-44EC-8BC2-3946E601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9EC1-273C-434F-AE5D-BDCD65F3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0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CF21-F8DB-420E-A705-9C29D6DD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4B51-98DA-4FED-83F8-F8BCBA190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B6858-96D1-4457-8427-0314D2731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C8B53-4349-42D5-993B-899471DF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DED34-2CB1-4637-A68B-7D1F205A09C7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1FC6E-B98A-4E40-A9B6-BE2745D2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CD779-18E0-4996-B4DA-63585D74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9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9455-D6EF-43BE-83B1-05291FD3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99B43-6680-4BF6-9500-C37893A0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E23E6-2500-4B6F-8F71-14DB56FD5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5A5CA-D11D-44F6-865E-CB218B59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155C5-328A-4975-95BF-121443974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3858B-8166-443C-A6A1-A2ACD4DB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E2FF-40FD-4B5E-A4DB-430E299F9783}" type="datetime1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F4F5E9-C585-4B4C-AE6D-62F52B63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A40C6-BCB2-42DD-85D7-5F9EC0DA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2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B1E2-D67C-4689-95C1-CD6457D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CF167-5701-4D9D-8126-7692C55D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1921-F1F9-4C49-96F5-68793F207815}" type="datetime1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2E9B5-8554-47C4-9096-768B0076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2395F-525C-4F25-8C88-0D606F5A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2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4CCB0-356B-4663-8504-EBB98145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FBE8-B897-4D40-AC27-CC9E36479713}" type="datetime1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1736D-06A4-42FF-912A-A9AF3F22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3B954-4724-4D5E-835D-A1ABC3A6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6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9421-2E25-4AC7-BD2C-E803240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52C7-FD18-419D-8D24-06E127D6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5817E-88FE-4DBC-866C-441BF7D96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619CB-3352-4904-AF00-C9A81001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B3CA-AD8E-4B99-B4A8-07B0309A231C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D754-7379-4863-8ABF-B32088DD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0ADFE-5C00-4A66-A094-AA3FEB34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6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FBAC-AB24-4D6B-8865-F28A7167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3AB7B1-3940-4AB7-A819-B135D1B65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D56F1-9F3E-4A7B-BD6B-98BF27516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F5902-5360-4B3A-A4A8-A964BD2E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6FE4-216E-4584-AEF4-4BB21B323EFD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04AA0-2736-4BC6-9F52-ADBA5C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94D3C-423C-4813-B497-9A30B380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7BD7B-7A99-4312-8995-7423A079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B97B-9CFB-4CAA-BAF6-F0D083845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E90AA-42B8-4012-921B-AFE3A88BA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8B51B-4174-45EA-9FC6-A29F4D67ED49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33C3-E208-4464-AA69-76FE5725E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16BF3-A265-4363-A188-825921C5E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6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ogebra.org/m/qM777NY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3E25-98A2-464D-97E9-F71659B84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Normalizing Flows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6F2C6-7986-4167-BC87-4ADC51F5A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Mostafa </a:t>
            </a:r>
            <a:r>
              <a:rPr lang="en-US" dirty="0" err="1"/>
              <a:t>Tavassolipour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0E34-0AF4-4763-B877-02876D7F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2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23F4-8DBD-49B2-922A-3553575A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 Formula: 1-Dimensional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4C0C3D5-8759-4406-81BA-0FE97A5309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4C0C3D5-8759-4406-81BA-0FE97A530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AF5FA71-3C47-4389-9E11-851EF8B8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59" y="1464053"/>
            <a:ext cx="9241482" cy="221048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60F4441-FF2D-44B1-BBA1-38383412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57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7A4C-3D45-482E-925B-0D6EDF15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variable: n-Dimensional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52C7-34EE-4098-AECA-0C84B9DFB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752FC-379E-4D2E-8FEF-7F61DAE1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42" y="1415294"/>
            <a:ext cx="6916115" cy="32484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E26959-6CB5-4058-8649-047816135978}"/>
                  </a:ext>
                </a:extLst>
              </p:cNvPr>
              <p:cNvSpPr txBox="1"/>
              <p:nvPr/>
            </p:nvSpPr>
            <p:spPr>
              <a:xfrm>
                <a:off x="4017432" y="4810389"/>
                <a:ext cx="3801534" cy="1681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  <a:p>
                <a:endParaRPr lang="en-US" sz="28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E26959-6CB5-4058-8649-047816135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432" y="4810389"/>
                <a:ext cx="3801534" cy="1681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26B40-C19F-46E7-B56C-094CFAF1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3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B92A4-8705-45D1-9A9E-4E3C283A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Determinants and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DAC32-63F9-45C5-BEDF-6EB02B4FF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1CAEC-2EE8-4806-9B05-0F0F86AC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15" y="1416990"/>
            <a:ext cx="7901096" cy="40240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FDC39-9744-4497-B8DE-A35C2D8C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3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A075-1860-43DD-BA7B-D4365D82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Jacobian Determinant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4B3D-8258-47A6-B8AB-ED7359B5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31514-2360-4BE8-8215-764EB484E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83"/>
          <a:stretch/>
        </p:blipFill>
        <p:spPr>
          <a:xfrm>
            <a:off x="905932" y="2206654"/>
            <a:ext cx="6982115" cy="3576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29649D-C38C-4372-97B0-D27C8DD89B18}"/>
                  </a:ext>
                </a:extLst>
              </p:cNvPr>
              <p:cNvSpPr txBox="1"/>
              <p:nvPr/>
            </p:nvSpPr>
            <p:spPr>
              <a:xfrm>
                <a:off x="2411556" y="1484796"/>
                <a:ext cx="4241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29649D-C38C-4372-97B0-D27C8DD8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56" y="1484796"/>
                <a:ext cx="4241800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C61DF3-6A65-4535-ADA2-CE4C95AA027F}"/>
              </a:ext>
            </a:extLst>
          </p:cNvPr>
          <p:cNvSpPr txBox="1"/>
          <p:nvPr/>
        </p:nvSpPr>
        <p:spPr>
          <a:xfrm>
            <a:off x="8703735" y="3994694"/>
            <a:ext cx="229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https://www.geogebra.org/m/qM777NYH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516B9-3304-4401-8937-98820139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02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AB54-6F4F-4032-A3C1-85112CCD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Jacobian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457F-79D7-48C0-9389-F58CE0846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947C15-B175-4060-840E-A00F33BCE8E1}"/>
              </a:ext>
            </a:extLst>
          </p:cNvPr>
          <p:cNvGrpSpPr/>
          <p:nvPr/>
        </p:nvGrpSpPr>
        <p:grpSpPr>
          <a:xfrm>
            <a:off x="3022088" y="3386113"/>
            <a:ext cx="6147823" cy="2987527"/>
            <a:chOff x="446381" y="2994159"/>
            <a:chExt cx="6147823" cy="2987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5CCDCD-3D8B-48B1-A07F-B2290798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000" y="2994159"/>
              <a:ext cx="3292204" cy="298752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5F3BAD-818E-457C-85F8-719734F80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381" y="3819390"/>
              <a:ext cx="2440754" cy="12752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7B3E83-510D-4AA0-8E4A-1DD0B445417E}"/>
                    </a:ext>
                  </a:extLst>
                </p:cNvPr>
                <p:cNvSpPr txBox="1"/>
                <p:nvPr/>
              </p:nvSpPr>
              <p:spPr>
                <a:xfrm>
                  <a:off x="2887135" y="4195392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7B3E83-510D-4AA0-8E4A-1DD0B4454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135" y="4195392"/>
                  <a:ext cx="38100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6927EB-8976-436B-9339-6952B250875C}"/>
                  </a:ext>
                </a:extLst>
              </p:cNvPr>
              <p:cNvSpPr txBox="1"/>
              <p:nvPr/>
            </p:nvSpPr>
            <p:spPr>
              <a:xfrm>
                <a:off x="3108796" y="1395498"/>
                <a:ext cx="5974408" cy="1559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6927EB-8976-436B-9339-6952B2508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96" y="1395498"/>
                <a:ext cx="5974408" cy="155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7CD63-BA7D-4994-9B96-C3B38582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7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23F4-8DBD-49B2-922A-3553575A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 Formula: n-Dimensional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4C0C3D5-8759-4406-81BA-0FE97A5309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4C0C3D5-8759-4406-81BA-0FE97A530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AF5FA71-3C47-4389-9E11-851EF8B8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59" y="1464053"/>
            <a:ext cx="9241482" cy="2210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B8AC9-EA78-42FD-A672-2089884F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EA2D-B1B2-4A9E-9D36-F2080139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1273F-CEC1-4BD8-A480-8DABED44C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via </a:t>
            </a:r>
            <a:r>
              <a:rPr lang="en-US" b="1" dirty="0">
                <a:solidFill>
                  <a:schemeClr val="accent1"/>
                </a:solidFill>
              </a:rPr>
              <a:t>Maximum Likelihood: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Sampling: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Latent Representation: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D4BBB-2674-4D43-8064-C5E6F4A5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67" y="1355470"/>
            <a:ext cx="10175066" cy="1659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05427-8C0D-4547-8071-8AE3C80D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934" y="3548140"/>
            <a:ext cx="3810532" cy="104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A1AFF-BE5B-4F2D-9682-FD33EB316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156" y="5243383"/>
            <a:ext cx="2057687" cy="9335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FCA1CD-8B41-4966-A33F-5DCF16F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6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A579D-380C-4AB2-904E-E89D4E3A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the Determinant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EF81A5-885E-4271-904A-CB44B4C2B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Computing the determinant for 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 matrix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: prohibitively expensive within a learning loop!</a:t>
                </a:r>
              </a:p>
              <a:p>
                <a:endParaRPr lang="en-US" b="0" i="0" dirty="0">
                  <a:solidFill>
                    <a:srgbClr val="000000"/>
                  </a:solidFill>
                  <a:effectLst/>
                  <a:latin typeface="CMSS10"/>
                </a:endParaRPr>
              </a:p>
              <a:p>
                <a:r>
                  <a:rPr lang="en-US" b="1" i="0" dirty="0">
                    <a:solidFill>
                      <a:srgbClr val="000000"/>
                    </a:solidFill>
                    <a:effectLst/>
                    <a:latin typeface="CMSSBX10"/>
                  </a:rPr>
                  <a:t>Key idea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: Choose transformations so that the resulting Jacobian matrix has </a:t>
                </a:r>
                <a:r>
                  <a:rPr lang="en-US" b="1" i="0" dirty="0">
                    <a:solidFill>
                      <a:srgbClr val="FF0000"/>
                    </a:solidFill>
                    <a:effectLst/>
                    <a:latin typeface="CMSS10"/>
                  </a:rPr>
                  <a:t>special structure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. For example, the determinant of a </a:t>
                </a:r>
                <a:r>
                  <a:rPr lang="en-US" b="1" i="0" dirty="0">
                    <a:solidFill>
                      <a:srgbClr val="FF0000"/>
                    </a:solidFill>
                    <a:effectLst/>
                    <a:latin typeface="CMSS10"/>
                  </a:rPr>
                  <a:t>triangular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 matrix is the product of the diagonal entries, i.e., 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CMSS10"/>
                  </a:rPr>
                  <a:t> operation.</a:t>
                </a:r>
                <a:br>
                  <a:rPr lang="en-US" sz="4000" dirty="0"/>
                </a:br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EF81A5-885E-4271-904A-CB44B4C2B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DA62-58FC-4FEA-8696-09DB5305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2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BFD3-F56A-45C1-AEAB-C5DE608C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with Normalizing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E74E-D244-4BF9-9461-D13D5538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NICE</a:t>
            </a:r>
            <a:r>
              <a:rPr lang="en-US" dirty="0"/>
              <a:t> (Non-linear Independent Component Estimation, 2015)</a:t>
            </a:r>
          </a:p>
          <a:p>
            <a:r>
              <a:rPr lang="en-US" b="1" dirty="0" err="1"/>
              <a:t>RealNVP</a:t>
            </a:r>
            <a:r>
              <a:rPr lang="en-US" dirty="0"/>
              <a:t> (Real-valued Non-Volume Preserving, 2017)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Inverse Autoregressive Flow 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Kingma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et al., 2016)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Masked Autoregressive Flow 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Papamakarios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et al., 2017)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I-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resnet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Behrmann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et al, 2018)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Glow 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Kingma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et al, 2018)</a:t>
            </a: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CMSS10"/>
              </a:rPr>
              <a:t>MintNet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 (Song et al., 2019)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And many more</a:t>
            </a:r>
            <a:r>
              <a:rPr lang="en-US" sz="3600" dirty="0"/>
              <a:t> </a:t>
            </a:r>
            <a:br>
              <a:rPr lang="en-US" sz="3600" dirty="0"/>
            </a:br>
            <a:endParaRPr lang="en-US" sz="3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55A42-23DD-4281-93ED-CA0F31E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9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BD1C-F1FF-40B2-BA6F-C1C95A9F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94A50C-E622-4058-8197-B08DD8AEC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6011"/>
                <a:ext cx="10515600" cy="5212229"/>
              </a:xfrm>
            </p:spPr>
            <p:txBody>
              <a:bodyPr/>
              <a:lstStyle/>
              <a:p>
                <a:r>
                  <a:rPr lang="en-US" dirty="0"/>
                  <a:t>Unit Jacobian determinant: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94A50C-E622-4058-8197-B08DD8AEC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6011"/>
                <a:ext cx="10515600" cy="5212229"/>
              </a:xfrm>
              <a:blipFill>
                <a:blip r:embed="rId2"/>
                <a:stretch>
                  <a:fillRect l="-1043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34C811-B61C-4DAC-9065-667B3FBE142D}"/>
                  </a:ext>
                </a:extLst>
              </p:cNvPr>
              <p:cNvSpPr txBox="1"/>
              <p:nvPr/>
            </p:nvSpPr>
            <p:spPr>
              <a:xfrm>
                <a:off x="1811866" y="1952400"/>
                <a:ext cx="3708400" cy="3401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pPr/>
                <a:endParaRPr lang="en-US" sz="2800" b="1" dirty="0"/>
              </a:p>
              <a:p>
                <a:pPr/>
                <a:r>
                  <a:rPr lang="en-US" sz="2800" b="1" dirty="0"/>
                  <a:t>Inverse: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34C811-B61C-4DAC-9065-667B3FBE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866" y="1952400"/>
                <a:ext cx="3708400" cy="3401187"/>
              </a:xfrm>
              <a:prstGeom prst="rect">
                <a:avLst/>
              </a:prstGeom>
              <a:blipFill>
                <a:blip r:embed="rId3"/>
                <a:stretch>
                  <a:fillRect l="-3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E618-E59C-4988-9651-6E6F996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2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AB10-625E-4FC5-BA49-6F848F44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A1EA-9386-4146-B3BB-9E8DF1468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FE9A9-A93E-4EE9-982A-6D7A8378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6297"/>
            <a:ext cx="9112770" cy="26854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DC18-CB11-4396-AFBD-32A44C1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04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1B55-9000-4EF3-8F85-1ACD84AA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8DFA-8FB8-47D6-9EDB-9258513C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8CF87-A105-4EBC-9374-39BB5DD3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74" y="1432860"/>
            <a:ext cx="8375193" cy="45239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3DD2D-8518-4C4A-A8BB-2FA3C431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5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7C17-023E-406B-A4CF-E103A092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NICE: Results on Complex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6065D-2673-45C8-A00A-4A862D872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41616-A95C-4ADE-8865-0DE6C53B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17" y="1344967"/>
            <a:ext cx="9356765" cy="50113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4A84-13FF-4F94-AECC-93BC2233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B80B-A212-4AFC-BC1A-519E9827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BAB50-822D-4CB3-AA9D-EB0418EA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E9A5F-C051-4FA7-8DD4-54708058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81" y="1743919"/>
            <a:ext cx="5817515" cy="29144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D7138A-F831-4A78-BF08-9F33658DE219}"/>
                  </a:ext>
                </a:extLst>
              </p:cNvPr>
              <p:cNvSpPr txBox="1"/>
              <p:nvPr/>
            </p:nvSpPr>
            <p:spPr>
              <a:xfrm>
                <a:off x="1039283" y="4977053"/>
                <a:ext cx="29061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D7138A-F831-4A78-BF08-9F33658DE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83" y="4977053"/>
                <a:ext cx="2906184" cy="707886"/>
              </a:xfrm>
              <a:prstGeom prst="rect">
                <a:avLst/>
              </a:prstGeom>
              <a:blipFill>
                <a:blip r:embed="rId3"/>
                <a:stretch>
                  <a:fillRect b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CB01A-D39E-4D4E-A076-042983519A7F}"/>
                  </a:ext>
                </a:extLst>
              </p:cNvPr>
              <p:cNvSpPr txBox="1"/>
              <p:nvPr/>
            </p:nvSpPr>
            <p:spPr>
              <a:xfrm>
                <a:off x="4660900" y="4805948"/>
                <a:ext cx="2396067" cy="1050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CB01A-D39E-4D4E-A076-04298351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00" y="4805948"/>
                <a:ext cx="2396067" cy="1050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8D97B-A2EE-4052-A27F-ABC1E41D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C9B428-AD4A-41A7-8EF2-83ACD06CA403}"/>
                  </a:ext>
                </a:extLst>
              </p:cNvPr>
              <p:cNvSpPr txBox="1"/>
              <p:nvPr/>
            </p:nvSpPr>
            <p:spPr>
              <a:xfrm>
                <a:off x="7450667" y="2094843"/>
                <a:ext cx="2777066" cy="91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C9B428-AD4A-41A7-8EF2-83ACD06CA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7" y="2094843"/>
                <a:ext cx="2777066" cy="919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37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D043-731A-4158-B164-475612BF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C0DAE-14B0-4EB8-899B-8B63223AF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D0AA8-F3CA-4AF1-A27F-AF3610F6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17" y="1085398"/>
            <a:ext cx="9944166" cy="5270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B4A7F-35BB-4C30-834E-1664F2E4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11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CC20-1839-4CC6-86A7-1CE6664E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generated via Real-NVP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48D8-0851-49B1-80D7-9BAB5538F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C28AB-0743-4DCB-BD13-3FE09AD3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736873"/>
            <a:ext cx="7696199" cy="60999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76E18-5134-40D0-B007-75E052E0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49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CA34-2F8E-4DE1-ABB7-35860039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r>
              <a:rPr lang="en-US" dirty="0"/>
              <a:t>: More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2FD72-6AFA-4DC8-86E4-DF02CDAFE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2C376-1ED4-4D50-B0D5-F59BA6C8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60" y="799571"/>
            <a:ext cx="3307697" cy="5872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C5F1F-C129-41B9-8D12-9378D055DB7F}"/>
              </a:ext>
            </a:extLst>
          </p:cNvPr>
          <p:cNvSpPr txBox="1"/>
          <p:nvPr/>
        </p:nvSpPr>
        <p:spPr>
          <a:xfrm>
            <a:off x="4399556" y="1075012"/>
            <a:ext cx="193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CIFAR-10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1BDAB-FEF2-4E8D-AD6F-4A0E7ADFF8F7}"/>
              </a:ext>
            </a:extLst>
          </p:cNvPr>
          <p:cNvSpPr txBox="1"/>
          <p:nvPr/>
        </p:nvSpPr>
        <p:spPr>
          <a:xfrm>
            <a:off x="4361457" y="2084239"/>
            <a:ext cx="242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Imagenet</a:t>
            </a:r>
            <a:r>
              <a:rPr lang="en-US" sz="2400" dirty="0"/>
              <a:t> (32x32)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0FAC9-E9B5-4161-9B8E-2B8DC034DA99}"/>
              </a:ext>
            </a:extLst>
          </p:cNvPr>
          <p:cNvSpPr txBox="1"/>
          <p:nvPr/>
        </p:nvSpPr>
        <p:spPr>
          <a:xfrm>
            <a:off x="4361456" y="3203744"/>
            <a:ext cx="242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Imagenet</a:t>
            </a:r>
            <a:r>
              <a:rPr lang="en-US" sz="2400" dirty="0"/>
              <a:t> (64x64)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23C7B-0BBB-43A7-8F6B-2F8EF8CFD1AE}"/>
              </a:ext>
            </a:extLst>
          </p:cNvPr>
          <p:cNvSpPr txBox="1"/>
          <p:nvPr/>
        </p:nvSpPr>
        <p:spPr>
          <a:xfrm>
            <a:off x="4470399" y="4459519"/>
            <a:ext cx="242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CelebA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E42D5-BCB1-4296-B38C-0BC6A52B43D2}"/>
              </a:ext>
            </a:extLst>
          </p:cNvPr>
          <p:cNvSpPr txBox="1"/>
          <p:nvPr/>
        </p:nvSpPr>
        <p:spPr>
          <a:xfrm>
            <a:off x="4470400" y="5809857"/>
            <a:ext cx="242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LSUN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619D-0310-4206-8A4D-B4379FFE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95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022F-0362-4CA0-997A-DE49987E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GLOW: Result on </a:t>
            </a:r>
            <a:r>
              <a:rPr lang="en-US" dirty="0" err="1"/>
              <a:t>CelebA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D8586-FE11-4CF7-8305-7A57D86B2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C1C13-2844-4588-BB72-BE38D2D1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7" y="1703687"/>
            <a:ext cx="5934903" cy="37343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B3191-AF56-49A1-9E68-4B50FBC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6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9DA8-5C97-434E-B5C1-85D49483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GLOW: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7B13-1F58-47CB-8382-FCCBAFA09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72CD6-C194-4D04-A94A-764AC7D6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85" y="3353024"/>
            <a:ext cx="8716630" cy="300332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C30ADE0-1291-4993-B86C-4E3583427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92" y="964734"/>
            <a:ext cx="4098995" cy="22089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5D1C8-317D-42B4-B88B-48CE01A5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49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F73D-10FF-4FA4-ABC2-0EEEBAC8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GLOW: Sample Generated 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6B622-261D-4413-8B98-19324EE38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F6B58-8D06-4399-8A1D-EB7030C5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661" y="1528993"/>
            <a:ext cx="3836908" cy="38000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4CA82-3668-4FB7-9ED6-BC322B08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3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48C4-FC64-4693-9C93-DD0F7A2D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1414-083B-4C5D-9DA3-C8B2CA21B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4052D-8C06-4961-B377-1371D19A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82800"/>
            <a:ext cx="9929211" cy="2872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249A9-F6EF-4BB4-A720-869B36A3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1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EC4B-66FB-4590-A2C2-122ACECE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 vs. 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C02E-06B8-4430-8FFF-2F86E9777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BE518-86BC-434D-9F4C-99D69015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1166497"/>
            <a:ext cx="9069066" cy="45250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04D2D-3CD5-4744-A555-D1DA29D6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7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169-44EA-4CC3-9672-6E069CB0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Likelihood: VAE vs 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13B4-BEBB-4AC6-ADB5-D6B557A9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4679A-F252-49C2-B579-6FC2E3B4E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F869-69E9-4CE0-9E7F-312ADC0D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Normal to Complex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FBDE13-61C4-4086-989F-0B41A13E6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447800"/>
            <a:ext cx="3674532" cy="2449688"/>
          </a:xfr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D9B113E1-BEB1-49D9-B2EF-AE87AE20C9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C8D225-CE11-4D40-90DA-BCFCA2C7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619250"/>
            <a:ext cx="3397250" cy="2206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DBE99-70EC-4F30-8CE0-B3F6B927D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3" y="4038599"/>
            <a:ext cx="2806699" cy="28066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431EA-4498-460F-A895-917D531D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6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9525-EE4B-4E24-94A5-552FA7B0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Flow: 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BD2C-3058-41F6-ADC9-373C76AB7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4EDCF-09A7-4616-AD46-5158606B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57" y="1838855"/>
            <a:ext cx="3432175" cy="34092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E04C3-99BB-40E2-AF7F-11A1698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5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738-121A-4AE7-B550-25D9F15B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from Normalizing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A0C9-008A-4F7E-8CB0-3070B4E51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97018-3CBC-482D-BFF4-71EDE96D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71" y="1464387"/>
            <a:ext cx="6132295" cy="4428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F7A28-2876-401C-8B74-73A78D4B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286F-E88A-464B-AA02-639982A4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A3692-C15C-427C-8295-E87E8F805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208DA-0322-4329-86BB-9325BBD5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6" y="1167098"/>
            <a:ext cx="3845760" cy="346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87797-52C0-4111-8FA4-F05A1574295D}"/>
                  </a:ext>
                </a:extLst>
              </p:cNvPr>
              <p:cNvSpPr txBox="1"/>
              <p:nvPr/>
            </p:nvSpPr>
            <p:spPr>
              <a:xfrm>
                <a:off x="1276576" y="5178583"/>
                <a:ext cx="3733800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87797-52C0-4111-8FA4-F05A1574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76" y="5178583"/>
                <a:ext cx="373380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84B118-E500-4D7B-86E7-83C05460B177}"/>
                  </a:ext>
                </a:extLst>
              </p:cNvPr>
              <p:cNvSpPr txBox="1"/>
              <p:nvPr/>
            </p:nvSpPr>
            <p:spPr>
              <a:xfrm>
                <a:off x="5723467" y="2213745"/>
                <a:ext cx="5367866" cy="271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84B118-E500-4D7B-86E7-83C05460B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467" y="2213745"/>
                <a:ext cx="5367866" cy="271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F2E82-883D-4D70-A6D2-2D6A0A7C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A797BA3490CC4E89DFE4CEB9B38416" ma:contentTypeVersion="4" ma:contentTypeDescription="Create a new document." ma:contentTypeScope="" ma:versionID="cab76afa897dc35ca728909109af9f54">
  <xsd:schema xmlns:xsd="http://www.w3.org/2001/XMLSchema" xmlns:xs="http://www.w3.org/2001/XMLSchema" xmlns:p="http://schemas.microsoft.com/office/2006/metadata/properties" xmlns:ns2="c2a8e6f0-4491-4a11-ab3c-eb5e1caf92d1" targetNamespace="http://schemas.microsoft.com/office/2006/metadata/properties" ma:root="true" ma:fieldsID="45e4c4b014c62f162c10ea10f52a8a7b" ns2:_="">
    <xsd:import namespace="c2a8e6f0-4491-4a11-ab3c-eb5e1caf92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a8e6f0-4491-4a11-ab3c-eb5e1caf92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15630E-DC48-4F92-AB8E-35B08C0551A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670499B-260A-4048-BF90-815C28BBBA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BCF563-06E3-40F4-B756-F9C1DB7921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a8e6f0-4491-4a11-ab3c-eb5e1caf92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402</Words>
  <Application>Microsoft Office PowerPoint</Application>
  <PresentationFormat>Widescreen</PresentationFormat>
  <Paragraphs>122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CMSS10</vt:lpstr>
      <vt:lpstr>CMSSBX10</vt:lpstr>
      <vt:lpstr>Office Theme</vt:lpstr>
      <vt:lpstr>Normalizing Flows</vt:lpstr>
      <vt:lpstr>Normalizing Flows</vt:lpstr>
      <vt:lpstr>Example: MNIST Dataset</vt:lpstr>
      <vt:lpstr>Normalizing Flows vs. VAE</vt:lpstr>
      <vt:lpstr>Marginal Likelihood: VAE vs NF</vt:lpstr>
      <vt:lpstr>From Normal to Complex Distribution</vt:lpstr>
      <vt:lpstr>Normalizing Flow: another Example</vt:lpstr>
      <vt:lpstr>Samples from Normalizing Flow</vt:lpstr>
      <vt:lpstr>Change of Variable Formula</vt:lpstr>
      <vt:lpstr>Change of Variable Formula: 1-Dimensional</vt:lpstr>
      <vt:lpstr>Change of variable: n-Dimensional</vt:lpstr>
      <vt:lpstr>Determinants and Volume</vt:lpstr>
      <vt:lpstr>Jacobian Determinant</vt:lpstr>
      <vt:lpstr>Jacobian Matrix</vt:lpstr>
      <vt:lpstr>Change of Variable Formula: n-Dimensional</vt:lpstr>
      <vt:lpstr>Learning and Inference</vt:lpstr>
      <vt:lpstr>Calculation of the Determinant</vt:lpstr>
      <vt:lpstr>Models with Normalizing Flows</vt:lpstr>
      <vt:lpstr>NICE</vt:lpstr>
      <vt:lpstr>NICE: Results</vt:lpstr>
      <vt:lpstr>NICE: Results on Complex Data</vt:lpstr>
      <vt:lpstr>RealNVP</vt:lpstr>
      <vt:lpstr>RealNVP</vt:lpstr>
      <vt:lpstr>Samples generated via Real-NVP</vt:lpstr>
      <vt:lpstr>RealNVP: More Results</vt:lpstr>
      <vt:lpstr>GLOW: Result on CelebA</vt:lpstr>
      <vt:lpstr>GLOW: Interpolation</vt:lpstr>
      <vt:lpstr>GLOW: Sample Generated Face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Fairness in Machine Learning</dc:title>
  <dc:creator>User</dc:creator>
  <cp:lastModifiedBy>User</cp:lastModifiedBy>
  <cp:revision>106</cp:revision>
  <dcterms:created xsi:type="dcterms:W3CDTF">2023-05-08T05:56:03Z</dcterms:created>
  <dcterms:modified xsi:type="dcterms:W3CDTF">2023-10-30T10:18:16Z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0x010100D7A797BA3490CC4E89DFE4CEB9B38416</vt:lpwstr>
  </property>
</Properties>
</file>